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6" r:id="rId2"/>
    <p:sldId id="717" r:id="rId3"/>
    <p:sldId id="72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sv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5A441A-7359-49B6-9D9E-8744929FB6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0"/>
          <a:stretch/>
        </p:blipFill>
        <p:spPr>
          <a:xfrm>
            <a:off x="-746361" y="0"/>
            <a:ext cx="8240779" cy="685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11" y="0"/>
            <a:ext cx="9602590" cy="6858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5980176" y="1748217"/>
            <a:ext cx="5814695" cy="3046988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ru-RU" sz="32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Энергия перемен: как сделать </a:t>
            </a:r>
            <a:r>
              <a:rPr lang="ru-RU" sz="3200" spc="-1" dirty="0">
                <a:solidFill>
                  <a:prstClr val="white"/>
                </a:solidFill>
                <a:latin typeface="Montserrat SemiBold" panose="00000700000000000000" pitchFamily="2" charset="-52"/>
              </a:rPr>
              <a:t>К</a:t>
            </a:r>
            <a:r>
              <a:rPr kumimoji="0" lang="ru-RU" sz="3200" b="0" i="0" u="none" strike="noStrike" kern="1200" cap="none" spc="-1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адровы</a:t>
            </a:r>
            <a:r>
              <a:rPr lang="ru-RU" sz="3200" spc="-1" dirty="0">
                <a:solidFill>
                  <a:prstClr val="white"/>
                </a:solidFill>
                <a:latin typeface="Montserrat SemiBold" panose="00000700000000000000" pitchFamily="2" charset="-52"/>
              </a:rPr>
              <a:t>й центр «Работа России» популярным среди работодателей и соискателей</a:t>
            </a:r>
            <a:endParaRPr kumimoji="0" lang="ru-RU" sz="32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5980176" y="5205735"/>
            <a:ext cx="5632704" cy="517889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/>
                <a:ea typeface="Inter" panose="020B0502030000000004" pitchFamily="34" charset="0"/>
              </a:rPr>
              <a:t>Владислав Михальченко, Красноярский край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white"/>
                </a:solidFill>
                <a:latin typeface="Montserrat SemiBold" panose="00000700000000000000"/>
                <a:ea typeface="Inter" panose="020B0502030000000004" pitchFamily="34" charset="0"/>
              </a:rPr>
              <a:t>Алена Трунова, Псковская область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/>
              <a:ea typeface="Inter" panose="020B05020300000000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5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6734483" y="1120383"/>
            <a:ext cx="4815519" cy="4879975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Вызовы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Неконкурентоспособность цифровых сервисов СЗН (ЕЦП РР)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Необходимость прокачки компетенций без смены работодателя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Рост дефицита высококвалифицированных кадров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После окончания СВО – снижение производственных мощностей, сокращение работников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Дисбаланс на рынке труда, локальные перекосы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578638" y="1120133"/>
            <a:ext cx="4666714" cy="4824960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Цифровой маркетинг: увеличение поиска инфо через ИИ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Оптимизация ресурсов, потребность в </a:t>
            </a:r>
            <a:r>
              <a:rPr lang="ru-RU" sz="16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мультикомпетентных</a:t>
            </a: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 сотрудниках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Быстрорастущие отрасли, высокий спрос на высококвалифицированных специалистов и рабочих (</a:t>
            </a:r>
            <a:r>
              <a:rPr lang="ru-RU" sz="16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био</a:t>
            </a: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, </a:t>
            </a:r>
            <a:r>
              <a:rPr lang="ru-RU" sz="16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хифимия</a:t>
            </a: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, </a:t>
            </a:r>
            <a:r>
              <a:rPr lang="ru-RU" sz="16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фарма</a:t>
            </a: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)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Милитаризация экономики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6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Миграционные потоки в крупные города 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endParaRPr lang="ru-RU" sz="16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83852" y="1290764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967340" y="2962371"/>
            <a:ext cx="10526668" cy="3788155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Карта/проект действий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lang="ru-RU" sz="1400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endParaRPr lang="ru-RU" sz="1400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endParaRPr lang="ru-RU" sz="1400" b="1" u="sng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endParaRPr lang="ru-RU" sz="1400" b="1" u="sng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endParaRPr lang="ru-RU" sz="1400" b="1" u="sng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endParaRPr lang="ru-RU" sz="1400" b="1" u="sng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 Light" panose="00000400000000000000" pitchFamily="2" charset="-52"/>
              </a:rPr>
              <a:t> Сейчас                            1 год                              2 года                           3 года                             4-5 лет                                    10 лет             ОБ                        </a:t>
            </a:r>
          </a:p>
          <a:p>
            <a:pPr algn="just">
              <a:buClr>
                <a:srgbClr val="004899"/>
              </a:buClr>
              <a:defRPr/>
            </a:pPr>
            <a:endParaRPr lang="ru-RU" sz="1400" b="1" u="sng" kern="0" dirty="0">
              <a:solidFill>
                <a:srgbClr val="004899"/>
              </a:solidFill>
              <a:latin typeface="Montserrat Light" panose="00000400000000000000" pitchFamily="2" charset="-52"/>
            </a:endParaRPr>
          </a:p>
          <a:p>
            <a:pPr algn="just">
              <a:buClr>
                <a:srgbClr val="004899"/>
              </a:buClr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 Light" panose="00000400000000000000" pitchFamily="2" charset="-52"/>
              </a:rPr>
              <a:t>                    Создание</a:t>
            </a:r>
          </a:p>
          <a:p>
            <a:pPr algn="just">
              <a:buClr>
                <a:srgbClr val="004899"/>
              </a:buClr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 Light" panose="00000400000000000000" pitchFamily="2" charset="-52"/>
              </a:rPr>
              <a:t>               функционала </a:t>
            </a:r>
          </a:p>
          <a:p>
            <a:pPr algn="just">
              <a:buClr>
                <a:srgbClr val="004899"/>
              </a:buClr>
              <a:defRPr/>
            </a:pPr>
            <a:r>
              <a:rPr lang="ru-RU" sz="1400" b="1" kern="0" dirty="0">
                <a:solidFill>
                  <a:srgbClr val="004899"/>
                </a:solidFill>
                <a:latin typeface="Montserrat Light" panose="00000400000000000000" pitchFamily="2" charset="-52"/>
              </a:rPr>
              <a:t>                      на ЕЦП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967340" y="780139"/>
            <a:ext cx="10526668" cy="2040044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Образ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будущего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Становление Кадрового центра </a:t>
            </a:r>
            <a:r>
              <a:rPr lang="ru-RU" sz="1400" b="1" kern="0" dirty="0">
                <a:solidFill>
                  <a:prstClr val="black"/>
                </a:solidFill>
                <a:latin typeface="Montserrat" panose="00000500000000000000" pitchFamily="2" charset="-52"/>
              </a:rPr>
              <a:t>Корпоративным университетом 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- площадкой для развития карьеры, а не смены работы, базирующейся на принципах экспертности, открытости, </a:t>
            </a:r>
            <a:r>
              <a:rPr lang="ru-RU" sz="14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проактивности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, где цикл поиска и обслуживания клиента реализован через ИИ и профиль работника в ЕПГУ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Сбалансированный рынок труда, базирующийся на принципах межрегионального информационного сотрудничества, эффективного распределения (перераспределения) трудовых ресурсов через создание на ЕЦП «Работа России» </a:t>
            </a:r>
            <a:r>
              <a:rPr lang="ru-RU" sz="1400" b="1" kern="0" dirty="0">
                <a:solidFill>
                  <a:prstClr val="black"/>
                </a:solidFill>
                <a:latin typeface="Montserrat" panose="00000500000000000000" pitchFamily="2" charset="-52"/>
              </a:rPr>
              <a:t>агрегатора трудовой мобильности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2" name="Полилиния 11">
            <a:extLst>
              <a:ext uri="{FF2B5EF4-FFF2-40B4-BE49-F238E27FC236}">
                <a16:creationId xmlns:a16="http://schemas.microsoft.com/office/drawing/2014/main" id="{7BFCA176-3A88-47AF-5080-61B00AF3A8FE}"/>
              </a:ext>
            </a:extLst>
          </p:cNvPr>
          <p:cNvSpPr/>
          <p:nvPr/>
        </p:nvSpPr>
        <p:spPr bwMode="auto">
          <a:xfrm>
            <a:off x="83852" y="4136076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D85F1FB-68EC-4B20-BA61-7470FB08CEBC}"/>
              </a:ext>
            </a:extLst>
          </p:cNvPr>
          <p:cNvCxnSpPr>
            <a:cxnSpLocks/>
          </p:cNvCxnSpPr>
          <p:nvPr/>
        </p:nvCxnSpPr>
        <p:spPr>
          <a:xfrm>
            <a:off x="1491996" y="4443984"/>
            <a:ext cx="9732664" cy="4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7EBA47F4-B44E-4381-8EC4-31806C818625}"/>
              </a:ext>
            </a:extLst>
          </p:cNvPr>
          <p:cNvSpPr/>
          <p:nvPr/>
        </p:nvSpPr>
        <p:spPr>
          <a:xfrm>
            <a:off x="1417320" y="4334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FC05542-D5B5-47DA-B18E-DE1A19A60E04}"/>
              </a:ext>
            </a:extLst>
          </p:cNvPr>
          <p:cNvSpPr/>
          <p:nvPr/>
        </p:nvSpPr>
        <p:spPr>
          <a:xfrm>
            <a:off x="9657591" y="433141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6BACDE3A-D90D-429D-956D-349076915DCE}"/>
              </a:ext>
            </a:extLst>
          </p:cNvPr>
          <p:cNvSpPr/>
          <p:nvPr/>
        </p:nvSpPr>
        <p:spPr>
          <a:xfrm>
            <a:off x="2925962" y="432968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FC404750-7EFB-4F30-A148-5D60B7D0BD4E}"/>
              </a:ext>
            </a:extLst>
          </p:cNvPr>
          <p:cNvSpPr/>
          <p:nvPr/>
        </p:nvSpPr>
        <p:spPr>
          <a:xfrm>
            <a:off x="4546315" y="433969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5F77D49-24E5-4B88-A9F0-6D183A531C91}"/>
              </a:ext>
            </a:extLst>
          </p:cNvPr>
          <p:cNvSpPr/>
          <p:nvPr/>
        </p:nvSpPr>
        <p:spPr>
          <a:xfrm>
            <a:off x="6166668" y="433969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825E3B5C-4147-45F8-B34F-39DDBEF06D59}"/>
              </a:ext>
            </a:extLst>
          </p:cNvPr>
          <p:cNvSpPr/>
          <p:nvPr/>
        </p:nvSpPr>
        <p:spPr>
          <a:xfrm>
            <a:off x="7672721" y="433969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2A521F-8362-43EB-9172-E63F04FC59F5}"/>
              </a:ext>
            </a:extLst>
          </p:cNvPr>
          <p:cNvSpPr txBox="1"/>
          <p:nvPr/>
        </p:nvSpPr>
        <p:spPr>
          <a:xfrm>
            <a:off x="3715701" y="5121622"/>
            <a:ext cx="1889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Разработка финансовой </a:t>
            </a:r>
          </a:p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модели </a:t>
            </a:r>
          </a:p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дотирования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0A2B9B-DBEF-4CD9-B4BC-83723EB40E05}"/>
              </a:ext>
            </a:extLst>
          </p:cNvPr>
          <p:cNvSpPr txBox="1"/>
          <p:nvPr/>
        </p:nvSpPr>
        <p:spPr>
          <a:xfrm>
            <a:off x="5221754" y="5197905"/>
            <a:ext cx="188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Пилотирование функционала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042520-D1F4-4632-AEAF-3D256ECF613F}"/>
              </a:ext>
            </a:extLst>
          </p:cNvPr>
          <p:cNvSpPr txBox="1"/>
          <p:nvPr/>
        </p:nvSpPr>
        <p:spPr>
          <a:xfrm>
            <a:off x="6842107" y="5090183"/>
            <a:ext cx="18898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  Анализ    пилотирования и доработка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6089FEA-5370-487E-89CF-612DF186648B}"/>
              </a:ext>
            </a:extLst>
          </p:cNvPr>
          <p:cNvSpPr txBox="1"/>
          <p:nvPr/>
        </p:nvSpPr>
        <p:spPr>
          <a:xfrm>
            <a:off x="8805260" y="5201667"/>
            <a:ext cx="188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Внедрение во </a:t>
            </a:r>
          </a:p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все регионы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C8EB2E06-7A3A-4F25-8187-2283AE769994}"/>
              </a:ext>
            </a:extLst>
          </p:cNvPr>
          <p:cNvSpPr/>
          <p:nvPr/>
        </p:nvSpPr>
        <p:spPr>
          <a:xfrm>
            <a:off x="10549229" y="433969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69933C3-3B4E-4834-B425-D736B01A3BAB}"/>
              </a:ext>
            </a:extLst>
          </p:cNvPr>
          <p:cNvSpPr/>
          <p:nvPr/>
        </p:nvSpPr>
        <p:spPr>
          <a:xfrm>
            <a:off x="1057878" y="6333229"/>
            <a:ext cx="3602736" cy="313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Агрегатор трудовой мобильности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8CF3B221-BB46-4BEC-A293-D172F07631A5}"/>
              </a:ext>
            </a:extLst>
          </p:cNvPr>
          <p:cNvSpPr/>
          <p:nvPr/>
        </p:nvSpPr>
        <p:spPr>
          <a:xfrm>
            <a:off x="7770479" y="3115360"/>
            <a:ext cx="3602736" cy="313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Корпоративный университет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0ECDCE-D94C-4B76-BC14-5F117C0F5071}"/>
              </a:ext>
            </a:extLst>
          </p:cNvPr>
          <p:cNvSpPr txBox="1"/>
          <p:nvPr/>
        </p:nvSpPr>
        <p:spPr>
          <a:xfrm>
            <a:off x="7882064" y="3743956"/>
            <a:ext cx="1889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Сквозной «профиль занятости»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E6626C-75D9-40F7-BFD6-1B472428A6AE}"/>
              </a:ext>
            </a:extLst>
          </p:cNvPr>
          <p:cNvSpPr txBox="1"/>
          <p:nvPr/>
        </p:nvSpPr>
        <p:spPr>
          <a:xfrm>
            <a:off x="4212191" y="3690873"/>
            <a:ext cx="2563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Линейка сервисов для работающих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4C2D11-26AE-47EE-9584-649273FF797E}"/>
              </a:ext>
            </a:extLst>
          </p:cNvPr>
          <p:cNvSpPr txBox="1"/>
          <p:nvPr/>
        </p:nvSpPr>
        <p:spPr>
          <a:xfrm>
            <a:off x="2217366" y="3654887"/>
            <a:ext cx="1776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Интеграция ИИ </a:t>
            </a:r>
          </a:p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в деятельность КЦ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B272CE-942A-4232-A4FF-8EDAB5854620}"/>
              </a:ext>
            </a:extLst>
          </p:cNvPr>
          <p:cNvSpPr txBox="1"/>
          <p:nvPr/>
        </p:nvSpPr>
        <p:spPr>
          <a:xfrm>
            <a:off x="748772" y="3342072"/>
            <a:ext cx="17769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4899"/>
                </a:solidFill>
                <a:latin typeface="Montserrat Light" panose="00000400000000000000"/>
              </a:rPr>
              <a:t>Категория «желающие» Программы обучения с ИИ</a:t>
            </a:r>
          </a:p>
        </p:txBody>
      </p:sp>
    </p:spTree>
    <p:extLst>
      <p:ext uri="{BB962C8B-B14F-4D97-AF65-F5344CB8AC3E}">
        <p14:creationId xmlns:p14="http://schemas.microsoft.com/office/powerpoint/2010/main" val="1164693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247</Words>
  <Application>Microsoft Office PowerPoint</Application>
  <PresentationFormat>Широкоэкранный</PresentationFormat>
  <Paragraphs>48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Montserrat</vt:lpstr>
      <vt:lpstr>Montserrat Light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27</cp:revision>
  <dcterms:created xsi:type="dcterms:W3CDTF">2025-09-09T17:12:20Z</dcterms:created>
  <dcterms:modified xsi:type="dcterms:W3CDTF">2025-09-15T21:29:47Z</dcterms:modified>
</cp:coreProperties>
</file>